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5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35105E-7FFE-4DEF-A2FD-0C37F077BCCF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01A81-A866-4F58-99B9-01B62F63F16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311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A17540-12D5-05FE-8091-7BE540F07E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B1CC005-46D8-A949-4F3E-20136BA9D6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C9677F-309A-5447-9095-3BF376C53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84D8-71F7-4ED6-B464-D0A839F0A136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9AA7493-C40C-0B3B-2665-F6061BD7F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2444BA-52A6-C355-F13F-3A3BB70AD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6B40B-E51E-4FA5-BB7A-BA9182F7D51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660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5E0C81-11F4-DF1F-61EA-ACF005BC2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200E1F9-629F-1EC5-43AB-2447093CE4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74B9CA9-3C3D-76B8-FA66-BF9555FCD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84D8-71F7-4ED6-B464-D0A839F0A136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E3DC327-F1BE-C285-D1E1-53EF79BC9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43F9F4-5E29-A6B1-51F2-118A124D8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6B40B-E51E-4FA5-BB7A-BA9182F7D51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114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FBB7703-0599-C496-7C44-D5F59BA2AE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34EFD60-A497-ABD8-7F0D-EA8F761FCC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D1DBEF-37CB-6ED3-B53B-425FAD239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84D8-71F7-4ED6-B464-D0A839F0A136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F0EE9E-1B04-BE90-CF56-F549DBFA9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002F7B-0475-F28D-A0CA-BFE614609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6B40B-E51E-4FA5-BB7A-BA9182F7D51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633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CF5FDD-6174-58FA-D986-E07AAE512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5AF78C-AE85-31F5-DEC0-5D58B4A5D5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D64210-4A49-95FC-66BC-6153FC218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84D8-71F7-4ED6-B464-D0A839F0A136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2884B2-6F28-FCDF-A4D7-A53B41CED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CD08EA5-1E61-9D96-05A9-4C9E08B04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6B40B-E51E-4FA5-BB7A-BA9182F7D51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270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7C8AAD-2B8C-2AF2-F5FD-DFD136DD5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3601FC5-45BC-2C1F-9B23-C72D9DAF55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504B532-A065-DCE7-DB34-429B249FB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84D8-71F7-4ED6-B464-D0A839F0A136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77E0E15-4874-F1E6-F2A1-095CE64F7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8C91C8-79E4-8191-A67A-09B6D02F0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6B40B-E51E-4FA5-BB7A-BA9182F7D51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064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818FC0-0E4C-F821-46DB-5AA0D12F8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1C8A59-0616-B72D-945B-581E54A178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8434EFF-79AB-7D70-3BED-B1FF5F17AA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581882B-AD49-B63F-BD5E-D1E4B3356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84D8-71F7-4ED6-B464-D0A839F0A136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269D9B6-A4BC-5FA8-71AC-51BFD87CD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19CD775-F490-D00B-EFCB-319E9D17B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6B40B-E51E-4FA5-BB7A-BA9182F7D51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988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5F3977-32A1-A729-8B16-D1066F063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33F0C0C-06FE-61F6-1E99-F70DBA995E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7F4D73C-B8D0-3C0E-C4B7-B399288D2A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8452E7A-692F-250A-52CC-E3440FD07A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137A592-2FF7-8325-56B3-BD5A4A0ED3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93C8525-9BA8-CA3E-25D1-7F418403A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84D8-71F7-4ED6-B464-D0A839F0A136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504B584-6DB3-4297-118F-BD41E62FC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36438D7-6B69-320E-000B-1009D1957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6B40B-E51E-4FA5-BB7A-BA9182F7D51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90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C62D65-2284-ADC3-778F-39B8B1608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1E0FFA3-A02A-80D4-6A9C-2C2C31D79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84D8-71F7-4ED6-B464-D0A839F0A136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1A70C5C-86EA-8F71-27FA-4092DF290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39980B5-75A0-2454-8075-AA7B834AE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6B40B-E51E-4FA5-BB7A-BA9182F7D51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186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A79BF0D-20B2-6FCF-65BE-7868830FE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84D8-71F7-4ED6-B464-D0A839F0A136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4C2C63-68B2-1ACD-36AF-CA972E121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464FC3F-6099-1A16-42E5-A8858F46E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6B40B-E51E-4FA5-BB7A-BA9182F7D51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194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A558A3-538E-4B77-B3A9-84284DE81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FB4F226-3351-46D1-9453-99DA670032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CC9783C-D229-0B70-4D17-BF36173E89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E0CB89A-F792-C15F-F7D3-470E5A6FE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84D8-71F7-4ED6-B464-D0A839F0A136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81C04C5-31F9-8665-836F-751BD8A5C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BDB5C30-D521-89AD-3E83-9EEE5A1C8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6B40B-E51E-4FA5-BB7A-BA9182F7D51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881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66F1A2-D32E-2E8B-EA94-E86F195DD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ED4ECDA-FA87-121E-8BE1-E5CB4A2CB9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3AC435A-0E33-09FE-30A2-94D389F4E3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69290BE-C061-5250-6179-D6FF1B6EE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84D8-71F7-4ED6-B464-D0A839F0A136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BC97D06-4258-6E5B-7F64-8F2BDA7DB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FA876B3-6759-7554-3A22-2963A19AD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6B40B-E51E-4FA5-BB7A-BA9182F7D51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860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9F83095-BC6F-682D-40EC-7AAEA6E74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83A682E-4E84-FEC9-9DF7-FB476A4F3F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845CE3B-BF3D-3AE6-2B98-738E7C2358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784D8-71F7-4ED6-B464-D0A839F0A136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194B11-0899-51F2-9730-BE0CD1C731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B713E3-BEF7-8D99-6607-0F853BE8BD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6B40B-E51E-4FA5-BB7A-BA9182F7D51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377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2405AC3A-FAC9-5324-B7D4-847030078A6C}"/>
              </a:ext>
            </a:extLst>
          </p:cNvPr>
          <p:cNvSpPr/>
          <p:nvPr/>
        </p:nvSpPr>
        <p:spPr>
          <a:xfrm>
            <a:off x="2911740" y="3896029"/>
            <a:ext cx="8207851" cy="3715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Analytical lens that addresses theoretical issues re capacity building in </a:t>
            </a:r>
            <a:r>
              <a:rPr lang="en-GB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local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EO research  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3F9F3F4F-D6A1-4D0C-03EA-06731FE94977}"/>
              </a:ext>
            </a:extLst>
          </p:cNvPr>
          <p:cNvSpPr/>
          <p:nvPr/>
        </p:nvSpPr>
        <p:spPr>
          <a:xfrm>
            <a:off x="5543366" y="6067996"/>
            <a:ext cx="4172979" cy="35497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Additional sensitising concepts like “agora”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FB7ECCD-1B10-2781-D25D-C17C426406E9}"/>
              </a:ext>
            </a:extLst>
          </p:cNvPr>
          <p:cNvSpPr/>
          <p:nvPr/>
        </p:nvSpPr>
        <p:spPr>
          <a:xfrm>
            <a:off x="8224293" y="4633872"/>
            <a:ext cx="2895298" cy="35497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Heterotopias (Foucault 1967) 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E0416EAB-D901-1D5C-029F-4824B304F9C4}"/>
              </a:ext>
            </a:extLst>
          </p:cNvPr>
          <p:cNvSpPr/>
          <p:nvPr/>
        </p:nvSpPr>
        <p:spPr>
          <a:xfrm>
            <a:off x="2911740" y="970989"/>
            <a:ext cx="8207851" cy="37934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Transnational technology and knowledge transfer in EO/space science 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5809F8CB-9293-5824-4642-ABFBCD765442}"/>
              </a:ext>
            </a:extLst>
          </p:cNvPr>
          <p:cNvSpPr/>
          <p:nvPr/>
        </p:nvSpPr>
        <p:spPr>
          <a:xfrm>
            <a:off x="2911739" y="1720953"/>
            <a:ext cx="8207852" cy="37157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Academic/postcolonial perspectives on developmental science &amp; technology  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83398CA-30BD-22E7-B0B0-F635BFB6E616}"/>
              </a:ext>
            </a:extLst>
          </p:cNvPr>
          <p:cNvSpPr/>
          <p:nvPr/>
        </p:nvSpPr>
        <p:spPr>
          <a:xfrm>
            <a:off x="5545238" y="5333263"/>
            <a:ext cx="2842249" cy="35497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Case study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9729A371-B464-B11E-316B-B6B60D8542A5}"/>
              </a:ext>
            </a:extLst>
          </p:cNvPr>
          <p:cNvSpPr/>
          <p:nvPr/>
        </p:nvSpPr>
        <p:spPr>
          <a:xfrm>
            <a:off x="2667488" y="2458795"/>
            <a:ext cx="8207853" cy="3715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Issues with constructing a standpoint in terms of space/place and social configurations (groups, culture)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8964D31-44C3-93EE-765A-2747A531119F}"/>
              </a:ext>
            </a:extLst>
          </p:cNvPr>
          <p:cNvSpPr/>
          <p:nvPr/>
        </p:nvSpPr>
        <p:spPr>
          <a:xfrm>
            <a:off x="1026496" y="970989"/>
            <a:ext cx="814157" cy="55695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Capacity building in </a:t>
            </a:r>
            <a:r>
              <a:rPr lang="en-GB" sz="1200" i="1" dirty="0">
                <a:solidFill>
                  <a:schemeClr val="bg1"/>
                </a:solidFill>
              </a:rPr>
              <a:t>local</a:t>
            </a:r>
            <a:r>
              <a:rPr lang="en-GB" sz="1200" dirty="0">
                <a:solidFill>
                  <a:schemeClr val="bg1"/>
                </a:solidFill>
              </a:rPr>
              <a:t> EO research </a:t>
            </a:r>
          </a:p>
        </p:txBody>
      </p:sp>
      <p:sp>
        <p:nvSpPr>
          <p:cNvPr id="59" name="Eckige Klammer links 58">
            <a:extLst>
              <a:ext uri="{FF2B5EF4-FFF2-40B4-BE49-F238E27FC236}">
                <a16:creationId xmlns:a16="http://schemas.microsoft.com/office/drawing/2014/main" id="{4FB31654-8925-CE86-DE28-129F5269792B}"/>
              </a:ext>
            </a:extLst>
          </p:cNvPr>
          <p:cNvSpPr/>
          <p:nvPr/>
        </p:nvSpPr>
        <p:spPr>
          <a:xfrm>
            <a:off x="2516378" y="1042705"/>
            <a:ext cx="302221" cy="5448299"/>
          </a:xfrm>
          <a:prstGeom prst="leftBracket">
            <a:avLst/>
          </a:prstGeom>
          <a:noFill/>
          <a:ln w="1143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A13CD719-0B01-B7DC-5B49-6D4B4EA4E741}"/>
              </a:ext>
            </a:extLst>
          </p:cNvPr>
          <p:cNvSpPr/>
          <p:nvPr/>
        </p:nvSpPr>
        <p:spPr>
          <a:xfrm>
            <a:off x="3904366" y="3188950"/>
            <a:ext cx="5310740" cy="35497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Methodology: situational analysis and multi-sited ethnography 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84" name="Gerade Verbindung mit Pfeil 83">
            <a:extLst>
              <a:ext uri="{FF2B5EF4-FFF2-40B4-BE49-F238E27FC236}">
                <a16:creationId xmlns:a16="http://schemas.microsoft.com/office/drawing/2014/main" id="{FE710DA6-142D-7E16-7C25-37E11E87647A}"/>
              </a:ext>
            </a:extLst>
          </p:cNvPr>
          <p:cNvCxnSpPr>
            <a:cxnSpLocks/>
          </p:cNvCxnSpPr>
          <p:nvPr/>
        </p:nvCxnSpPr>
        <p:spPr>
          <a:xfrm>
            <a:off x="1840653" y="3677914"/>
            <a:ext cx="601669" cy="0"/>
          </a:xfrm>
          <a:prstGeom prst="straightConnector1">
            <a:avLst/>
          </a:prstGeom>
          <a:ln w="76200"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Verbinder: gewinkelt 100">
            <a:extLst>
              <a:ext uri="{FF2B5EF4-FFF2-40B4-BE49-F238E27FC236}">
                <a16:creationId xmlns:a16="http://schemas.microsoft.com/office/drawing/2014/main" id="{015E586A-8EFE-40DB-DC49-065E1984338D}"/>
              </a:ext>
            </a:extLst>
          </p:cNvPr>
          <p:cNvCxnSpPr>
            <a:cxnSpLocks/>
          </p:cNvCxnSpPr>
          <p:nvPr/>
        </p:nvCxnSpPr>
        <p:spPr>
          <a:xfrm rot="10800000">
            <a:off x="2654811" y="3677917"/>
            <a:ext cx="2750122" cy="1915700"/>
          </a:xfrm>
          <a:prstGeom prst="bentConnector3">
            <a:avLst>
              <a:gd name="adj1" fmla="val 57273"/>
            </a:avLst>
          </a:prstGeom>
          <a:ln w="114300">
            <a:solidFill>
              <a:schemeClr val="accent5">
                <a:lumMod val="75000"/>
                <a:alpha val="5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Verbinder: gewinkelt 102">
            <a:extLst>
              <a:ext uri="{FF2B5EF4-FFF2-40B4-BE49-F238E27FC236}">
                <a16:creationId xmlns:a16="http://schemas.microsoft.com/office/drawing/2014/main" id="{B92DC7A7-5E32-316E-6AF6-0A204BB4E267}"/>
              </a:ext>
            </a:extLst>
          </p:cNvPr>
          <p:cNvCxnSpPr>
            <a:cxnSpLocks/>
          </p:cNvCxnSpPr>
          <p:nvPr/>
        </p:nvCxnSpPr>
        <p:spPr>
          <a:xfrm rot="10800000">
            <a:off x="2659575" y="3682677"/>
            <a:ext cx="2750121" cy="2666332"/>
          </a:xfrm>
          <a:prstGeom prst="bentConnector3">
            <a:avLst>
              <a:gd name="adj1" fmla="val 57621"/>
            </a:avLst>
          </a:prstGeom>
          <a:ln w="114300">
            <a:solidFill>
              <a:schemeClr val="accent5">
                <a:lumMod val="75000"/>
                <a:alpha val="56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Gleichschenkliges Dreieck 1">
            <a:extLst>
              <a:ext uri="{FF2B5EF4-FFF2-40B4-BE49-F238E27FC236}">
                <a16:creationId xmlns:a16="http://schemas.microsoft.com/office/drawing/2014/main" id="{23DF9465-903B-2752-8D22-D72CCBC3A6EE}"/>
              </a:ext>
            </a:extLst>
          </p:cNvPr>
          <p:cNvSpPr/>
          <p:nvPr/>
        </p:nvSpPr>
        <p:spPr>
          <a:xfrm rot="10800000">
            <a:off x="6578673" y="1444692"/>
            <a:ext cx="385482" cy="18625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Gleichschenkliges Dreieck 24">
            <a:extLst>
              <a:ext uri="{FF2B5EF4-FFF2-40B4-BE49-F238E27FC236}">
                <a16:creationId xmlns:a16="http://schemas.microsoft.com/office/drawing/2014/main" id="{BDAA3D31-ED24-A204-A2FF-EA80D60AD07E}"/>
              </a:ext>
            </a:extLst>
          </p:cNvPr>
          <p:cNvSpPr/>
          <p:nvPr/>
        </p:nvSpPr>
        <p:spPr>
          <a:xfrm rot="10800000">
            <a:off x="6578673" y="2185787"/>
            <a:ext cx="385482" cy="18625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Gleichschenkliges Dreieck 25">
            <a:extLst>
              <a:ext uri="{FF2B5EF4-FFF2-40B4-BE49-F238E27FC236}">
                <a16:creationId xmlns:a16="http://schemas.microsoft.com/office/drawing/2014/main" id="{2FFD52F1-19D7-F80B-72D2-4CB3DB1E60F6}"/>
              </a:ext>
            </a:extLst>
          </p:cNvPr>
          <p:cNvSpPr/>
          <p:nvPr/>
        </p:nvSpPr>
        <p:spPr>
          <a:xfrm rot="10800000">
            <a:off x="6586217" y="2905732"/>
            <a:ext cx="385482" cy="18625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Gleichschenkliges Dreieck 26">
            <a:extLst>
              <a:ext uri="{FF2B5EF4-FFF2-40B4-BE49-F238E27FC236}">
                <a16:creationId xmlns:a16="http://schemas.microsoft.com/office/drawing/2014/main" id="{B03B2861-58AD-E183-C34B-D72732CCDC31}"/>
              </a:ext>
            </a:extLst>
          </p:cNvPr>
          <p:cNvSpPr/>
          <p:nvPr/>
        </p:nvSpPr>
        <p:spPr>
          <a:xfrm rot="10800000">
            <a:off x="6586217" y="3626845"/>
            <a:ext cx="385482" cy="18625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Gleichschenkliges Dreieck 27">
            <a:extLst>
              <a:ext uri="{FF2B5EF4-FFF2-40B4-BE49-F238E27FC236}">
                <a16:creationId xmlns:a16="http://schemas.microsoft.com/office/drawing/2014/main" id="{84439C4E-8399-A711-FAED-FC875BA7B760}"/>
              </a:ext>
            </a:extLst>
          </p:cNvPr>
          <p:cNvSpPr/>
          <p:nvPr/>
        </p:nvSpPr>
        <p:spPr>
          <a:xfrm rot="10800000">
            <a:off x="6589691" y="5784985"/>
            <a:ext cx="385482" cy="18625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Gleichschenkliges Dreieck 28">
            <a:extLst>
              <a:ext uri="{FF2B5EF4-FFF2-40B4-BE49-F238E27FC236}">
                <a16:creationId xmlns:a16="http://schemas.microsoft.com/office/drawing/2014/main" id="{6D687F5E-07F4-6483-FA16-F74AA74A2479}"/>
              </a:ext>
            </a:extLst>
          </p:cNvPr>
          <p:cNvSpPr/>
          <p:nvPr/>
        </p:nvSpPr>
        <p:spPr>
          <a:xfrm rot="10800000">
            <a:off x="6580313" y="5085594"/>
            <a:ext cx="385482" cy="18625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Gleichschenkliges Dreieck 29">
            <a:extLst>
              <a:ext uri="{FF2B5EF4-FFF2-40B4-BE49-F238E27FC236}">
                <a16:creationId xmlns:a16="http://schemas.microsoft.com/office/drawing/2014/main" id="{A927BF64-8BB9-7051-6414-309511957163}"/>
              </a:ext>
            </a:extLst>
          </p:cNvPr>
          <p:cNvSpPr/>
          <p:nvPr/>
        </p:nvSpPr>
        <p:spPr>
          <a:xfrm rot="10800000">
            <a:off x="6586217" y="4369218"/>
            <a:ext cx="385482" cy="18625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04FEAB5A-EE4E-B865-43A4-5A5C0602C2B5}"/>
              </a:ext>
            </a:extLst>
          </p:cNvPr>
          <p:cNvSpPr/>
          <p:nvPr/>
        </p:nvSpPr>
        <p:spPr>
          <a:xfrm>
            <a:off x="2911739" y="4633871"/>
            <a:ext cx="4737333" cy="35497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Communities of practice (Wenger 1998), including knowledge brokering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7F187D5-D2A9-3414-E38E-04C1758E3A5B}"/>
              </a:ext>
            </a:extLst>
          </p:cNvPr>
          <p:cNvSpPr txBox="1"/>
          <p:nvPr/>
        </p:nvSpPr>
        <p:spPr>
          <a:xfrm>
            <a:off x="925044" y="290487"/>
            <a:ext cx="55247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Figure S1. Synthesis Diagram – theory to case study</a:t>
            </a:r>
          </a:p>
        </p:txBody>
      </p:sp>
    </p:spTree>
    <p:extLst>
      <p:ext uri="{BB962C8B-B14F-4D97-AF65-F5344CB8AC3E}">
        <p14:creationId xmlns:p14="http://schemas.microsoft.com/office/powerpoint/2010/main" val="3608881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</Words>
  <Application>Microsoft Office PowerPoint</Application>
  <PresentationFormat>Breitbild</PresentationFormat>
  <Paragraphs>11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Daniel Thorpe</dc:creator>
  <cp:lastModifiedBy>Daniel Thorpe</cp:lastModifiedBy>
  <cp:revision>10</cp:revision>
  <dcterms:created xsi:type="dcterms:W3CDTF">2022-06-25T23:07:29Z</dcterms:created>
  <dcterms:modified xsi:type="dcterms:W3CDTF">2023-02-07T23:08:56Z</dcterms:modified>
</cp:coreProperties>
</file>